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Monterchi Serif Bold" charset="1" panose="02000503060000020004"/>
      <p:regular r:id="rId21"/>
    </p:embeddedFont>
    <p:embeddedFont>
      <p:font typeface="Roboto" charset="1" panose="02000000000000000000"/>
      <p:regular r:id="rId22"/>
    </p:embeddedFont>
    <p:embeddedFont>
      <p:font typeface="Monterchi Serif" charset="1" panose="020005030600000200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2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embeddings/oleObject2.bin" Type="http://schemas.openxmlformats.org/officeDocument/2006/relationships/oleObject"/><Relationship Id="rId4" Target="../media/image23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16950" y="2537850"/>
            <a:ext cx="10221091" cy="1626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2"/>
              </a:lnSpc>
            </a:pPr>
            <a:r>
              <a:rPr lang="en-US" b="true" sz="6947" spc="222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CAPSTONE</a:t>
            </a:r>
          </a:p>
          <a:p>
            <a:pPr algn="ctr" marL="0" indent="0" lvl="0">
              <a:lnSpc>
                <a:spcPts val="6182"/>
              </a:lnSpc>
            </a:pPr>
            <a:r>
              <a:rPr lang="en-US" b="true" sz="6947" spc="222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“MASCOTACONECTADA”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778436" y="4559300"/>
            <a:ext cx="4857013" cy="336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0"/>
              </a:lnSpc>
            </a:pPr>
            <a:r>
              <a:rPr lang="en-US" b="true" sz="3000" spc="96">
                <a:solidFill>
                  <a:srgbClr val="6C9286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INGENIERÍA INFORMÁTICA</a:t>
            </a:r>
          </a:p>
          <a:p>
            <a:pPr algn="ctr">
              <a:lnSpc>
                <a:spcPts val="2670"/>
              </a:lnSpc>
            </a:pPr>
          </a:p>
          <a:p>
            <a:pPr algn="ctr">
              <a:lnSpc>
                <a:spcPts val="2670"/>
              </a:lnSpc>
            </a:pPr>
            <a:r>
              <a:rPr lang="en-US" b="true" sz="3000" spc="96">
                <a:solidFill>
                  <a:srgbClr val="6C9286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ESCUELA DE INFORMÁTICA Y TELECOMUNICACIONES</a:t>
            </a:r>
          </a:p>
          <a:p>
            <a:pPr algn="ctr">
              <a:lnSpc>
                <a:spcPts val="2670"/>
              </a:lnSpc>
            </a:pPr>
          </a:p>
          <a:p>
            <a:pPr algn="ctr" marL="0" indent="0" lvl="0">
              <a:lnSpc>
                <a:spcPts val="2670"/>
              </a:lnSpc>
            </a:pPr>
            <a:r>
              <a:rPr lang="en-US" b="true" sz="3000" spc="96">
                <a:solidFill>
                  <a:srgbClr val="6C9286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SEDE PUENTE ALTO</a:t>
            </a:r>
          </a:p>
          <a:p>
            <a:pPr algn="ctr" marL="0" indent="0" lvl="0">
              <a:lnSpc>
                <a:spcPts val="2670"/>
              </a:lnSpc>
            </a:pPr>
            <a:r>
              <a:rPr lang="en-US" b="true" sz="3000" spc="96" strike="noStrike" u="none">
                <a:solidFill>
                  <a:srgbClr val="6C9286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2025</a:t>
            </a:r>
          </a:p>
          <a:p>
            <a:pPr algn="ctr" marL="0" indent="0" lvl="0">
              <a:lnSpc>
                <a:spcPts val="267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136083" y="721474"/>
            <a:ext cx="3598580" cy="4114800"/>
            <a:chOff x="0" y="0"/>
            <a:chExt cx="4798106" cy="54864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-10800000">
            <a:off x="13605221" y="5319624"/>
            <a:ext cx="3598580" cy="4114800"/>
            <a:chOff x="0" y="0"/>
            <a:chExt cx="4798106" cy="548640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30" id="30"/>
          <p:cNvGrpSpPr/>
          <p:nvPr/>
        </p:nvGrpSpPr>
        <p:grpSpPr>
          <a:xfrm rot="-5400000">
            <a:off x="1126558" y="5307992"/>
            <a:ext cx="3598580" cy="4114800"/>
            <a:chOff x="0" y="0"/>
            <a:chExt cx="4798106" cy="5486400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43" id="43"/>
          <p:cNvGrpSpPr/>
          <p:nvPr/>
        </p:nvGrpSpPr>
        <p:grpSpPr>
          <a:xfrm rot="5400000">
            <a:off x="13614746" y="733106"/>
            <a:ext cx="3598580" cy="4114800"/>
            <a:chOff x="0" y="0"/>
            <a:chExt cx="4798106" cy="5486400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56" id="56"/>
          <p:cNvGrpSpPr/>
          <p:nvPr/>
        </p:nvGrpSpPr>
        <p:grpSpPr>
          <a:xfrm rot="-10800000">
            <a:off x="6388878" y="8928906"/>
            <a:ext cx="5605872" cy="235776"/>
            <a:chOff x="0" y="0"/>
            <a:chExt cx="1476444" cy="62097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476444" cy="62097"/>
            </a:xfrm>
            <a:custGeom>
              <a:avLst/>
              <a:gdLst/>
              <a:ahLst/>
              <a:cxnLst/>
              <a:rect r="r" b="b" t="t" l="l"/>
              <a:pathLst>
                <a:path h="62097" w="1476444">
                  <a:moveTo>
                    <a:pt x="0" y="0"/>
                  </a:moveTo>
                  <a:lnTo>
                    <a:pt x="1476444" y="0"/>
                  </a:lnTo>
                  <a:lnTo>
                    <a:pt x="1476444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0" y="-28575"/>
              <a:ext cx="1476444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-10800000">
            <a:off x="7317640" y="8504598"/>
            <a:ext cx="3748348" cy="235776"/>
            <a:chOff x="0" y="0"/>
            <a:chExt cx="987219" cy="62097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2" id="62"/>
          <p:cNvSpPr/>
          <p:nvPr/>
        </p:nvSpPr>
        <p:spPr>
          <a:xfrm flipH="false" flipV="false" rot="0">
            <a:off x="4918357" y="12354"/>
            <a:ext cx="8254584" cy="2032691"/>
          </a:xfrm>
          <a:custGeom>
            <a:avLst/>
            <a:gdLst/>
            <a:ahLst/>
            <a:cxnLst/>
            <a:rect r="r" b="b" t="t" l="l"/>
            <a:pathLst>
              <a:path h="2032691" w="8254584">
                <a:moveTo>
                  <a:pt x="0" y="0"/>
                </a:moveTo>
                <a:lnTo>
                  <a:pt x="8254585" y="0"/>
                </a:lnTo>
                <a:lnTo>
                  <a:pt x="8254585" y="2032692"/>
                </a:lnTo>
                <a:lnTo>
                  <a:pt x="0" y="2032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3" id="63"/>
          <p:cNvSpPr txBox="true"/>
          <p:nvPr/>
        </p:nvSpPr>
        <p:spPr>
          <a:xfrm rot="0">
            <a:off x="2517114" y="6244551"/>
            <a:ext cx="3199671" cy="1680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Docente Instructor de la Asignatura:</a:t>
            </a:r>
          </a:p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abián Saldaño</a:t>
            </a:r>
          </a:p>
          <a:p>
            <a:pPr algn="ctr">
              <a:lnSpc>
                <a:spcPts val="3341"/>
              </a:lnSpc>
            </a:pPr>
          </a:p>
        </p:txBody>
      </p:sp>
      <p:sp>
        <p:nvSpPr>
          <p:cNvPr name="TextBox 64" id="64"/>
          <p:cNvSpPr txBox="true"/>
          <p:nvPr/>
        </p:nvSpPr>
        <p:spPr>
          <a:xfrm rot="0">
            <a:off x="12811352" y="6221290"/>
            <a:ext cx="3053378" cy="251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Integrantes del Equipo:</a:t>
            </a:r>
          </a:p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aime Canales</a:t>
            </a:r>
          </a:p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Felipe Muñoz</a:t>
            </a:r>
          </a:p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Giovanni Garrido</a:t>
            </a:r>
          </a:p>
          <a:p>
            <a:pPr algn="ctr">
              <a:lnSpc>
                <a:spcPts val="3341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92635" y="1028700"/>
            <a:ext cx="3748348" cy="235776"/>
            <a:chOff x="0" y="0"/>
            <a:chExt cx="987219" cy="620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89414" y="8598216"/>
            <a:ext cx="3748348" cy="235776"/>
            <a:chOff x="0" y="0"/>
            <a:chExt cx="987219" cy="620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972277" y="1453008"/>
            <a:ext cx="3748348" cy="235776"/>
            <a:chOff x="0" y="0"/>
            <a:chExt cx="987219" cy="620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69056" y="9022524"/>
            <a:ext cx="3748348" cy="235776"/>
            <a:chOff x="0" y="0"/>
            <a:chExt cx="987219" cy="620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512565" y="2114431"/>
            <a:ext cx="2153698" cy="1211455"/>
          </a:xfrm>
          <a:custGeom>
            <a:avLst/>
            <a:gdLst/>
            <a:ahLst/>
            <a:cxnLst/>
            <a:rect r="r" b="b" t="t" l="l"/>
            <a:pathLst>
              <a:path h="1211455" w="2153698">
                <a:moveTo>
                  <a:pt x="0" y="0"/>
                </a:moveTo>
                <a:lnTo>
                  <a:pt x="2153698" y="0"/>
                </a:lnTo>
                <a:lnTo>
                  <a:pt x="2153698" y="1211456"/>
                </a:lnTo>
                <a:lnTo>
                  <a:pt x="0" y="1211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463588" y="615572"/>
            <a:ext cx="2307213" cy="1297807"/>
          </a:xfrm>
          <a:custGeom>
            <a:avLst/>
            <a:gdLst/>
            <a:ahLst/>
            <a:cxnLst/>
            <a:rect r="r" b="b" t="t" l="l"/>
            <a:pathLst>
              <a:path h="1297807" w="2307213">
                <a:moveTo>
                  <a:pt x="0" y="0"/>
                </a:moveTo>
                <a:lnTo>
                  <a:pt x="2307213" y="0"/>
                </a:lnTo>
                <a:lnTo>
                  <a:pt x="2307213" y="1297807"/>
                </a:lnTo>
                <a:lnTo>
                  <a:pt x="0" y="1297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185096" y="4010011"/>
            <a:ext cx="1879824" cy="1964416"/>
          </a:xfrm>
          <a:custGeom>
            <a:avLst/>
            <a:gdLst/>
            <a:ahLst/>
            <a:cxnLst/>
            <a:rect r="r" b="b" t="t" l="l"/>
            <a:pathLst>
              <a:path h="1964416" w="1879824">
                <a:moveTo>
                  <a:pt x="0" y="0"/>
                </a:moveTo>
                <a:lnTo>
                  <a:pt x="1879824" y="0"/>
                </a:lnTo>
                <a:lnTo>
                  <a:pt x="1879824" y="1964416"/>
                </a:lnTo>
                <a:lnTo>
                  <a:pt x="0" y="1964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463588" y="2387340"/>
            <a:ext cx="3274235" cy="1403244"/>
          </a:xfrm>
          <a:custGeom>
            <a:avLst/>
            <a:gdLst/>
            <a:ahLst/>
            <a:cxnLst/>
            <a:rect r="r" b="b" t="t" l="l"/>
            <a:pathLst>
              <a:path h="1403244" w="3274235">
                <a:moveTo>
                  <a:pt x="0" y="0"/>
                </a:moveTo>
                <a:lnTo>
                  <a:pt x="3274235" y="0"/>
                </a:lnTo>
                <a:lnTo>
                  <a:pt x="3274235" y="1403244"/>
                </a:lnTo>
                <a:lnTo>
                  <a:pt x="0" y="1403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332895" y="2114431"/>
            <a:ext cx="3223735" cy="1880512"/>
          </a:xfrm>
          <a:custGeom>
            <a:avLst/>
            <a:gdLst/>
            <a:ahLst/>
            <a:cxnLst/>
            <a:rect r="r" b="b" t="t" l="l"/>
            <a:pathLst>
              <a:path h="1880512" w="3223735">
                <a:moveTo>
                  <a:pt x="0" y="0"/>
                </a:moveTo>
                <a:lnTo>
                  <a:pt x="3223735" y="0"/>
                </a:lnTo>
                <a:lnTo>
                  <a:pt x="3223735" y="1880512"/>
                </a:lnTo>
                <a:lnTo>
                  <a:pt x="0" y="18805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144000" y="4392534"/>
            <a:ext cx="2078530" cy="2078530"/>
          </a:xfrm>
          <a:custGeom>
            <a:avLst/>
            <a:gdLst/>
            <a:ahLst/>
            <a:cxnLst/>
            <a:rect r="r" b="b" t="t" l="l"/>
            <a:pathLst>
              <a:path h="2078530" w="2078530">
                <a:moveTo>
                  <a:pt x="0" y="0"/>
                </a:moveTo>
                <a:lnTo>
                  <a:pt x="2078530" y="0"/>
                </a:lnTo>
                <a:lnTo>
                  <a:pt x="2078530" y="2078530"/>
                </a:lnTo>
                <a:lnTo>
                  <a:pt x="0" y="20785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386575" y="6760043"/>
            <a:ext cx="1476866" cy="1476866"/>
          </a:xfrm>
          <a:custGeom>
            <a:avLst/>
            <a:gdLst/>
            <a:ahLst/>
            <a:cxnLst/>
            <a:rect r="r" b="b" t="t" l="l"/>
            <a:pathLst>
              <a:path h="1476866" w="1476866">
                <a:moveTo>
                  <a:pt x="0" y="0"/>
                </a:moveTo>
                <a:lnTo>
                  <a:pt x="1476866" y="0"/>
                </a:lnTo>
                <a:lnTo>
                  <a:pt x="1476866" y="1476865"/>
                </a:lnTo>
                <a:lnTo>
                  <a:pt x="0" y="14768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033328" y="4423568"/>
            <a:ext cx="2778141" cy="1851642"/>
          </a:xfrm>
          <a:custGeom>
            <a:avLst/>
            <a:gdLst/>
            <a:ahLst/>
            <a:cxnLst/>
            <a:rect r="r" b="b" t="t" l="l"/>
            <a:pathLst>
              <a:path h="1851642" w="2778141">
                <a:moveTo>
                  <a:pt x="0" y="0"/>
                </a:moveTo>
                <a:lnTo>
                  <a:pt x="2778141" y="0"/>
                </a:lnTo>
                <a:lnTo>
                  <a:pt x="2778141" y="1851642"/>
                </a:lnTo>
                <a:lnTo>
                  <a:pt x="0" y="18516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712219" y="6773384"/>
            <a:ext cx="2268463" cy="1463525"/>
          </a:xfrm>
          <a:custGeom>
            <a:avLst/>
            <a:gdLst/>
            <a:ahLst/>
            <a:cxnLst/>
            <a:rect r="r" b="b" t="t" l="l"/>
            <a:pathLst>
              <a:path h="1463525" w="2268463">
                <a:moveTo>
                  <a:pt x="0" y="0"/>
                </a:moveTo>
                <a:lnTo>
                  <a:pt x="2268463" y="0"/>
                </a:lnTo>
                <a:lnTo>
                  <a:pt x="2268463" y="1463524"/>
                </a:lnTo>
                <a:lnTo>
                  <a:pt x="0" y="14635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538338" y="4535745"/>
            <a:ext cx="2036606" cy="2036606"/>
          </a:xfrm>
          <a:custGeom>
            <a:avLst/>
            <a:gdLst/>
            <a:ahLst/>
            <a:cxnLst/>
            <a:rect r="r" b="b" t="t" l="l"/>
            <a:pathLst>
              <a:path h="2036606" w="2036606">
                <a:moveTo>
                  <a:pt x="0" y="0"/>
                </a:moveTo>
                <a:lnTo>
                  <a:pt x="2036606" y="0"/>
                </a:lnTo>
                <a:lnTo>
                  <a:pt x="2036606" y="2036606"/>
                </a:lnTo>
                <a:lnTo>
                  <a:pt x="0" y="2036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770901" y="6890786"/>
            <a:ext cx="3033859" cy="1516929"/>
          </a:xfrm>
          <a:custGeom>
            <a:avLst/>
            <a:gdLst/>
            <a:ahLst/>
            <a:cxnLst/>
            <a:rect r="r" b="b" t="t" l="l"/>
            <a:pathLst>
              <a:path h="1516929" w="3033859">
                <a:moveTo>
                  <a:pt x="0" y="0"/>
                </a:moveTo>
                <a:lnTo>
                  <a:pt x="3033859" y="0"/>
                </a:lnTo>
                <a:lnTo>
                  <a:pt x="3033859" y="1516930"/>
                </a:lnTo>
                <a:lnTo>
                  <a:pt x="0" y="15169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103458" y="0"/>
            <a:ext cx="4184542" cy="1028700"/>
          </a:xfrm>
          <a:custGeom>
            <a:avLst/>
            <a:gdLst/>
            <a:ahLst/>
            <a:cxnLst/>
            <a:rect r="r" b="b" t="t" l="l"/>
            <a:pathLst>
              <a:path h="1028700" w="4184542">
                <a:moveTo>
                  <a:pt x="0" y="0"/>
                </a:moveTo>
                <a:lnTo>
                  <a:pt x="4184542" y="0"/>
                </a:lnTo>
                <a:lnTo>
                  <a:pt x="4184542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49603" y="586773"/>
            <a:ext cx="11539017" cy="203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7200" spc="-187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TECNOLOGÍAS DEL DESARROLLO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62369" y="3459489"/>
            <a:ext cx="6062640" cy="389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Django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Django REST Framework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TypeScript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Angular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MySQL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GIT | GITHUB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Visual Studio Code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MS Excel</a:t>
            </a:r>
          </a:p>
          <a:p>
            <a:pPr algn="l"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Selenium | JMeter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89367" y="2444443"/>
            <a:ext cx="11210759" cy="7842557"/>
          </a:xfrm>
          <a:custGeom>
            <a:avLst/>
            <a:gdLst/>
            <a:ahLst/>
            <a:cxnLst/>
            <a:rect r="r" b="b" t="t" l="l"/>
            <a:pathLst>
              <a:path h="7842557" w="11210759">
                <a:moveTo>
                  <a:pt x="0" y="0"/>
                </a:moveTo>
                <a:lnTo>
                  <a:pt x="11210759" y="0"/>
                </a:lnTo>
                <a:lnTo>
                  <a:pt x="11210759" y="7842557"/>
                </a:lnTo>
                <a:lnTo>
                  <a:pt x="0" y="7842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" t="-119" r="-28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8237" y="8805"/>
            <a:ext cx="5139763" cy="1263525"/>
          </a:xfrm>
          <a:custGeom>
            <a:avLst/>
            <a:gdLst/>
            <a:ahLst/>
            <a:cxnLst/>
            <a:rect r="r" b="b" t="t" l="l"/>
            <a:pathLst>
              <a:path h="1263525" w="5139763">
                <a:moveTo>
                  <a:pt x="0" y="0"/>
                </a:moveTo>
                <a:lnTo>
                  <a:pt x="5139763" y="0"/>
                </a:lnTo>
                <a:lnTo>
                  <a:pt x="5139763" y="1263525"/>
                </a:lnTo>
                <a:lnTo>
                  <a:pt x="0" y="1263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97717"/>
            <a:ext cx="8853304" cy="204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1"/>
              </a:lnSpc>
            </a:pPr>
            <a:r>
              <a:rPr lang="en-US" b="true" sz="7199" spc="-187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PLANIFICACIÓN RESPONSABILIDADES.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2390242" y="2541523"/>
          <a:ext cx="6286500" cy="5143500"/>
        </p:xfrm>
        <a:graphic>
          <a:graphicData uri="http://schemas.openxmlformats.org/presentationml/2006/ole">
            <p:oleObj imgW="7543800" imgH="64008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3148237" y="0"/>
            <a:ext cx="5139763" cy="1263525"/>
          </a:xfrm>
          <a:custGeom>
            <a:avLst/>
            <a:gdLst/>
            <a:ahLst/>
            <a:cxnLst/>
            <a:rect r="r" b="b" t="t" l="l"/>
            <a:pathLst>
              <a:path h="1263525" w="5139763">
                <a:moveTo>
                  <a:pt x="0" y="0"/>
                </a:moveTo>
                <a:lnTo>
                  <a:pt x="5139763" y="0"/>
                </a:lnTo>
                <a:lnTo>
                  <a:pt x="5139763" y="1263525"/>
                </a:lnTo>
                <a:lnTo>
                  <a:pt x="0" y="126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1938" y="1184603"/>
            <a:ext cx="11092072" cy="920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b="true" sz="6399" spc="-166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ESTIMACIÓN DE RIESGOS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655083" y="5401610"/>
            <a:ext cx="3598580" cy="4114800"/>
            <a:chOff x="0" y="0"/>
            <a:chExt cx="4798106" cy="54864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5400000">
            <a:off x="14431310" y="770590"/>
            <a:ext cx="3598580" cy="4114800"/>
            <a:chOff x="0" y="0"/>
            <a:chExt cx="4798106" cy="548640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28" id="28"/>
          <p:cNvSpPr/>
          <p:nvPr/>
        </p:nvSpPr>
        <p:spPr>
          <a:xfrm flipH="false" flipV="false" rot="0">
            <a:off x="1383206" y="2680301"/>
            <a:ext cx="15876094" cy="5199421"/>
          </a:xfrm>
          <a:custGeom>
            <a:avLst/>
            <a:gdLst/>
            <a:ahLst/>
            <a:cxnLst/>
            <a:rect r="r" b="b" t="t" l="l"/>
            <a:pathLst>
              <a:path h="5199421" w="15876094">
                <a:moveTo>
                  <a:pt x="0" y="0"/>
                </a:moveTo>
                <a:lnTo>
                  <a:pt x="15876094" y="0"/>
                </a:lnTo>
                <a:lnTo>
                  <a:pt x="15876094" y="5199420"/>
                </a:lnTo>
                <a:lnTo>
                  <a:pt x="0" y="5199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103458" y="0"/>
            <a:ext cx="4184542" cy="1028700"/>
          </a:xfrm>
          <a:custGeom>
            <a:avLst/>
            <a:gdLst/>
            <a:ahLst/>
            <a:cxnLst/>
            <a:rect r="r" b="b" t="t" l="l"/>
            <a:pathLst>
              <a:path h="1028700" w="4184542">
                <a:moveTo>
                  <a:pt x="0" y="0"/>
                </a:moveTo>
                <a:lnTo>
                  <a:pt x="4184542" y="0"/>
                </a:lnTo>
                <a:lnTo>
                  <a:pt x="4184542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-751039" y="924505"/>
            <a:ext cx="9570521" cy="1034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1"/>
              </a:lnSpc>
            </a:pPr>
            <a:r>
              <a:rPr lang="en-US" b="true" sz="7199" spc="-187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CARTA GANTT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11043524" y="3903054"/>
          <a:ext cx="3771900" cy="3771900"/>
        </p:xfrm>
        <a:graphic>
          <a:graphicData uri="http://schemas.openxmlformats.org/presentationml/2006/ole">
            <p:oleObj imgW="4521200" imgH="4521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628086" y="3208969"/>
            <a:ext cx="7395734" cy="6049331"/>
          </a:xfrm>
          <a:custGeom>
            <a:avLst/>
            <a:gdLst/>
            <a:ahLst/>
            <a:cxnLst/>
            <a:rect r="r" b="b" t="t" l="l"/>
            <a:pathLst>
              <a:path h="6049331" w="7395734">
                <a:moveTo>
                  <a:pt x="0" y="0"/>
                </a:moveTo>
                <a:lnTo>
                  <a:pt x="7395733" y="0"/>
                </a:lnTo>
                <a:lnTo>
                  <a:pt x="7395733" y="6049331"/>
                </a:lnTo>
                <a:lnTo>
                  <a:pt x="0" y="6049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48237" y="0"/>
            <a:ext cx="5139763" cy="1263525"/>
          </a:xfrm>
          <a:custGeom>
            <a:avLst/>
            <a:gdLst/>
            <a:ahLst/>
            <a:cxnLst/>
            <a:rect r="r" b="b" t="t" l="l"/>
            <a:pathLst>
              <a:path h="1263525" w="5139763">
                <a:moveTo>
                  <a:pt x="0" y="0"/>
                </a:moveTo>
                <a:lnTo>
                  <a:pt x="5139763" y="0"/>
                </a:lnTo>
                <a:lnTo>
                  <a:pt x="5139763" y="1263525"/>
                </a:lnTo>
                <a:lnTo>
                  <a:pt x="0" y="12635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1207" y="1320675"/>
            <a:ext cx="15065225" cy="188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b="true" sz="6667" spc="-173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RESUMEN DE COSTOS ESTIMADOS DEL PROYECTO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8973" y="4262447"/>
            <a:ext cx="12965683" cy="1519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88"/>
              </a:lnSpc>
            </a:pPr>
            <a:r>
              <a:rPr lang="en-US" b="true" sz="12458" spc="398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MUCHAS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08973" y="5627347"/>
            <a:ext cx="12965683" cy="1519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88"/>
              </a:lnSpc>
            </a:pPr>
            <a:r>
              <a:rPr lang="en-US" b="true" sz="12458" spc="398">
                <a:solidFill>
                  <a:srgbClr val="6C9286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GRACIAS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341064" y="991217"/>
            <a:ext cx="5605872" cy="235776"/>
            <a:chOff x="0" y="0"/>
            <a:chExt cx="1476444" cy="620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76444" cy="62097"/>
            </a:xfrm>
            <a:custGeom>
              <a:avLst/>
              <a:gdLst/>
              <a:ahLst/>
              <a:cxnLst/>
              <a:rect r="r" b="b" t="t" l="l"/>
              <a:pathLst>
                <a:path h="62097" w="1476444">
                  <a:moveTo>
                    <a:pt x="0" y="0"/>
                  </a:moveTo>
                  <a:lnTo>
                    <a:pt x="1476444" y="0"/>
                  </a:lnTo>
                  <a:lnTo>
                    <a:pt x="1476444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476444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36083" y="721474"/>
            <a:ext cx="3598580" cy="4114800"/>
            <a:chOff x="0" y="0"/>
            <a:chExt cx="4798106" cy="54864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-10800000">
            <a:off x="13605221" y="5319624"/>
            <a:ext cx="3598580" cy="4114800"/>
            <a:chOff x="0" y="0"/>
            <a:chExt cx="4798106" cy="548640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-5400000">
            <a:off x="1126558" y="5307992"/>
            <a:ext cx="3598580" cy="4114800"/>
            <a:chOff x="0" y="0"/>
            <a:chExt cx="4798106" cy="5486400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46" id="46"/>
          <p:cNvGrpSpPr/>
          <p:nvPr/>
        </p:nvGrpSpPr>
        <p:grpSpPr>
          <a:xfrm rot="5400000">
            <a:off x="13614746" y="733106"/>
            <a:ext cx="3598580" cy="4114800"/>
            <a:chOff x="0" y="0"/>
            <a:chExt cx="4798106" cy="5486400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59" id="59"/>
          <p:cNvGrpSpPr/>
          <p:nvPr/>
        </p:nvGrpSpPr>
        <p:grpSpPr>
          <a:xfrm rot="-10800000">
            <a:off x="6341064" y="8928906"/>
            <a:ext cx="5605872" cy="235776"/>
            <a:chOff x="0" y="0"/>
            <a:chExt cx="1476444" cy="62097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476444" cy="62097"/>
            </a:xfrm>
            <a:custGeom>
              <a:avLst/>
              <a:gdLst/>
              <a:ahLst/>
              <a:cxnLst/>
              <a:rect r="r" b="b" t="t" l="l"/>
              <a:pathLst>
                <a:path h="62097" w="1476444">
                  <a:moveTo>
                    <a:pt x="0" y="0"/>
                  </a:moveTo>
                  <a:lnTo>
                    <a:pt x="1476444" y="0"/>
                  </a:lnTo>
                  <a:lnTo>
                    <a:pt x="1476444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28575"/>
              <a:ext cx="1476444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7269826" y="1415525"/>
            <a:ext cx="3748348" cy="235776"/>
            <a:chOff x="0" y="0"/>
            <a:chExt cx="987219" cy="62097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-10800000">
            <a:off x="7269826" y="8504598"/>
            <a:ext cx="3748348" cy="235776"/>
            <a:chOff x="0" y="0"/>
            <a:chExt cx="987219" cy="62097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6919886" y="7169887"/>
            <a:ext cx="4448228" cy="423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Martes 02 de Septiembre-2025</a:t>
            </a:r>
          </a:p>
        </p:txBody>
      </p:sp>
      <p:sp>
        <p:nvSpPr>
          <p:cNvPr name="Freeform 69" id="69"/>
          <p:cNvSpPr/>
          <p:nvPr/>
        </p:nvSpPr>
        <p:spPr>
          <a:xfrm flipH="false" flipV="false" rot="0">
            <a:off x="6475768" y="2139374"/>
            <a:ext cx="5139763" cy="1263525"/>
          </a:xfrm>
          <a:custGeom>
            <a:avLst/>
            <a:gdLst/>
            <a:ahLst/>
            <a:cxnLst/>
            <a:rect r="r" b="b" t="t" l="l"/>
            <a:pathLst>
              <a:path h="1263525" w="5139763">
                <a:moveTo>
                  <a:pt x="0" y="0"/>
                </a:moveTo>
                <a:lnTo>
                  <a:pt x="5139763" y="0"/>
                </a:lnTo>
                <a:lnTo>
                  <a:pt x="5139763" y="1263525"/>
                </a:lnTo>
                <a:lnTo>
                  <a:pt x="0" y="1263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206005" y="835928"/>
            <a:ext cx="3748348" cy="235776"/>
            <a:chOff x="0" y="0"/>
            <a:chExt cx="987219" cy="620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4572655" y="8364469"/>
            <a:ext cx="3748348" cy="235776"/>
            <a:chOff x="0" y="0"/>
            <a:chExt cx="987219" cy="620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218303" y="1756286"/>
            <a:ext cx="3748348" cy="235776"/>
            <a:chOff x="0" y="0"/>
            <a:chExt cx="987219" cy="620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4996963" y="9284827"/>
            <a:ext cx="3748348" cy="235776"/>
            <a:chOff x="0" y="0"/>
            <a:chExt cx="987219" cy="620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578467" y="0"/>
            <a:ext cx="5131067" cy="1263525"/>
          </a:xfrm>
          <a:custGeom>
            <a:avLst/>
            <a:gdLst/>
            <a:ahLst/>
            <a:cxnLst/>
            <a:rect r="r" b="b" t="t" l="l"/>
            <a:pathLst>
              <a:path h="1263525" w="5131067">
                <a:moveTo>
                  <a:pt x="0" y="0"/>
                </a:moveTo>
                <a:lnTo>
                  <a:pt x="5131066" y="0"/>
                </a:lnTo>
                <a:lnTo>
                  <a:pt x="5131066" y="1263525"/>
                </a:lnTo>
                <a:lnTo>
                  <a:pt x="0" y="1263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968951" y="2627965"/>
            <a:ext cx="7631180" cy="7205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550" indent="-348775" lvl="1">
              <a:lnSpc>
                <a:spcPts val="5718"/>
              </a:lnSpc>
              <a:buAutoNum type="arabicPeriod" startAt="1"/>
            </a:pPr>
            <a:r>
              <a:rPr lang="en-US" sz="323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 Problemática</a:t>
            </a:r>
          </a:p>
          <a:p>
            <a:pPr algn="l" marL="697550" indent="-348775" lvl="1">
              <a:lnSpc>
                <a:spcPts val="5718"/>
              </a:lnSpc>
              <a:buAutoNum type="arabicPeriod" startAt="1"/>
            </a:pPr>
            <a:r>
              <a:rPr lang="en-US" sz="323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 Solución</a:t>
            </a:r>
          </a:p>
          <a:p>
            <a:pPr algn="l" marL="697550" indent="-348775" lvl="1">
              <a:lnSpc>
                <a:spcPts val="5718"/>
              </a:lnSpc>
              <a:buAutoNum type="arabicPeriod" startAt="1"/>
            </a:pPr>
            <a:r>
              <a:rPr lang="en-US" sz="323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 Alcances</a:t>
            </a:r>
          </a:p>
          <a:p>
            <a:pPr algn="l" marL="697550" indent="-348775" lvl="1">
              <a:lnSpc>
                <a:spcPts val="5718"/>
              </a:lnSpc>
              <a:buAutoNum type="arabicPeriod" startAt="1"/>
            </a:pPr>
            <a:r>
              <a:rPr lang="en-US" sz="323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 Requerimientos</a:t>
            </a:r>
          </a:p>
          <a:p>
            <a:pPr algn="l" marL="697550" indent="-348775" lvl="1">
              <a:lnSpc>
                <a:spcPts val="5718"/>
              </a:lnSpc>
              <a:buAutoNum type="arabicPeriod" startAt="1"/>
            </a:pPr>
            <a:r>
              <a:rPr lang="en-US" sz="323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 Diseño del sistema</a:t>
            </a:r>
          </a:p>
          <a:p>
            <a:pPr algn="l" marL="697550" indent="-348775" lvl="1">
              <a:lnSpc>
                <a:spcPts val="5718"/>
              </a:lnSpc>
              <a:buAutoNum type="arabicPeriod" startAt="1"/>
            </a:pPr>
            <a:r>
              <a:rPr lang="en-US" sz="323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 Tecnologías</a:t>
            </a:r>
          </a:p>
          <a:p>
            <a:pPr algn="l" marL="697550" indent="-348775" lvl="1">
              <a:lnSpc>
                <a:spcPts val="5718"/>
              </a:lnSpc>
              <a:buAutoNum type="arabicPeriod" startAt="1"/>
            </a:pPr>
            <a:r>
              <a:rPr lang="en-US" sz="323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 Responsabilidades</a:t>
            </a:r>
          </a:p>
          <a:p>
            <a:pPr algn="l" marL="697550" indent="-348775" lvl="1">
              <a:lnSpc>
                <a:spcPts val="5718"/>
              </a:lnSpc>
              <a:buAutoNum type="arabicPeriod" startAt="1"/>
            </a:pPr>
            <a:r>
              <a:rPr lang="en-US" sz="323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 Riesgos</a:t>
            </a:r>
          </a:p>
          <a:p>
            <a:pPr algn="l" marL="697550" indent="-348775" lvl="1">
              <a:lnSpc>
                <a:spcPts val="5718"/>
              </a:lnSpc>
              <a:buAutoNum type="arabicPeriod" startAt="1"/>
            </a:pPr>
            <a:r>
              <a:rPr lang="en-US" sz="323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 Planificación</a:t>
            </a:r>
          </a:p>
          <a:p>
            <a:pPr algn="l" marL="697550" indent="-348775" lvl="1">
              <a:lnSpc>
                <a:spcPts val="5718"/>
              </a:lnSpc>
              <a:buAutoNum type="arabicPeriod" startAt="1"/>
            </a:pPr>
            <a:r>
              <a:rPr lang="en-US" sz="323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 Costos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28410" y="1847805"/>
            <a:ext cx="7271720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 strike="noStrike" u="none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ÍNDICE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50722" y="1234804"/>
            <a:ext cx="3748348" cy="235776"/>
            <a:chOff x="0" y="0"/>
            <a:chExt cx="987219" cy="620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93855" y="8695865"/>
            <a:ext cx="3748348" cy="235776"/>
            <a:chOff x="0" y="0"/>
            <a:chExt cx="987219" cy="620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230364" y="1659112"/>
            <a:ext cx="3748348" cy="235776"/>
            <a:chOff x="0" y="0"/>
            <a:chExt cx="987219" cy="620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73497" y="9120174"/>
            <a:ext cx="3748348" cy="235776"/>
            <a:chOff x="0" y="0"/>
            <a:chExt cx="987219" cy="620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463723" y="2085388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148237" y="0"/>
            <a:ext cx="5139763" cy="1263525"/>
          </a:xfrm>
          <a:custGeom>
            <a:avLst/>
            <a:gdLst/>
            <a:ahLst/>
            <a:cxnLst/>
            <a:rect r="r" b="b" t="t" l="l"/>
            <a:pathLst>
              <a:path h="1263525" w="5139763">
                <a:moveTo>
                  <a:pt x="0" y="0"/>
                </a:moveTo>
                <a:lnTo>
                  <a:pt x="5139763" y="0"/>
                </a:lnTo>
                <a:lnTo>
                  <a:pt x="5139763" y="1263525"/>
                </a:lnTo>
                <a:lnTo>
                  <a:pt x="0" y="1263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50281" y="1847805"/>
            <a:ext cx="9291139" cy="169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PROBLEMÁTICA A RESOLVER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50281" y="3635752"/>
            <a:ext cx="9291139" cy="644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Dificultad para gestionar la salud y bienestar de las mascotas.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Historial médico disperso o inexistente (vacunas, controles, tratamientos).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Olvido de citas y recordatorios importantes, afectando la tenencia responsable.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Escasa digitalización de servicios veterinarios, sin acceso ágil a información.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Falta de una herramienta integral que centralice la gestión en un solo lugar.</a:t>
            </a:r>
          </a:p>
          <a:p>
            <a:pPr algn="l" marL="604518" indent="-302259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Consecuencia: estrés en los dueños, ineficiencias en la atención veterinaria y riesgos en la salud animal.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973497" y="3099079"/>
            <a:ext cx="4875690" cy="50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38"/>
              </a:lnSpc>
              <a:spcBef>
                <a:spcPct val="0"/>
              </a:spcBef>
            </a:pPr>
            <a:r>
              <a:rPr lang="en-US" b="true" sz="4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Objetivo del Proyecto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50281" y="3607278"/>
            <a:ext cx="3447749" cy="235776"/>
            <a:chOff x="0" y="0"/>
            <a:chExt cx="908049" cy="620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08049" cy="62097"/>
            </a:xfrm>
            <a:custGeom>
              <a:avLst/>
              <a:gdLst/>
              <a:ahLst/>
              <a:cxnLst/>
              <a:rect r="r" b="b" t="t" l="l"/>
              <a:pathLst>
                <a:path h="62097" w="908049">
                  <a:moveTo>
                    <a:pt x="0" y="0"/>
                  </a:moveTo>
                  <a:lnTo>
                    <a:pt x="908049" y="0"/>
                  </a:lnTo>
                  <a:lnTo>
                    <a:pt x="90804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90804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73497" y="3607278"/>
            <a:ext cx="3447749" cy="235776"/>
            <a:chOff x="0" y="0"/>
            <a:chExt cx="908049" cy="620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8049" cy="62097"/>
            </a:xfrm>
            <a:custGeom>
              <a:avLst/>
              <a:gdLst/>
              <a:ahLst/>
              <a:cxnLst/>
              <a:rect r="r" b="b" t="t" l="l"/>
              <a:pathLst>
                <a:path h="62097" w="908049">
                  <a:moveTo>
                    <a:pt x="0" y="0"/>
                  </a:moveTo>
                  <a:lnTo>
                    <a:pt x="908049" y="0"/>
                  </a:lnTo>
                  <a:lnTo>
                    <a:pt x="90804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0804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998030" y="3607278"/>
            <a:ext cx="3447749" cy="235776"/>
            <a:chOff x="0" y="0"/>
            <a:chExt cx="908049" cy="620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8049" cy="62097"/>
            </a:xfrm>
            <a:custGeom>
              <a:avLst/>
              <a:gdLst/>
              <a:ahLst/>
              <a:cxnLst/>
              <a:rect r="r" b="b" t="t" l="l"/>
              <a:pathLst>
                <a:path h="62097" w="908049">
                  <a:moveTo>
                    <a:pt x="0" y="0"/>
                  </a:moveTo>
                  <a:lnTo>
                    <a:pt x="908049" y="0"/>
                  </a:lnTo>
                  <a:lnTo>
                    <a:pt x="90804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90804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421246" y="3607278"/>
            <a:ext cx="3447749" cy="235776"/>
            <a:chOff x="0" y="0"/>
            <a:chExt cx="908049" cy="620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8049" cy="62097"/>
            </a:xfrm>
            <a:custGeom>
              <a:avLst/>
              <a:gdLst/>
              <a:ahLst/>
              <a:cxnLst/>
              <a:rect r="r" b="b" t="t" l="l"/>
              <a:pathLst>
                <a:path h="62097" w="908049">
                  <a:moveTo>
                    <a:pt x="0" y="0"/>
                  </a:moveTo>
                  <a:lnTo>
                    <a:pt x="908049" y="0"/>
                  </a:lnTo>
                  <a:lnTo>
                    <a:pt x="90804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90804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50281" y="1847805"/>
            <a:ext cx="9291139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SOLUCIÓN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097671" y="0"/>
            <a:ext cx="5139763" cy="1263525"/>
          </a:xfrm>
          <a:custGeom>
            <a:avLst/>
            <a:gdLst/>
            <a:ahLst/>
            <a:cxnLst/>
            <a:rect r="r" b="b" t="t" l="l"/>
            <a:pathLst>
              <a:path h="1263525" w="5139763">
                <a:moveTo>
                  <a:pt x="0" y="0"/>
                </a:moveTo>
                <a:lnTo>
                  <a:pt x="5139763" y="0"/>
                </a:lnTo>
                <a:lnTo>
                  <a:pt x="5139763" y="1263525"/>
                </a:lnTo>
                <a:lnTo>
                  <a:pt x="0" y="1263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50281" y="3099079"/>
            <a:ext cx="3014932" cy="50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38"/>
              </a:lnSpc>
              <a:spcBef>
                <a:spcPct val="0"/>
              </a:spcBef>
            </a:pPr>
            <a:r>
              <a:rPr lang="en-US" b="true" sz="4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General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50281" y="4146174"/>
            <a:ext cx="6895498" cy="565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MascotaConectada será una plataforma web para la gestión integral del cuidado de mascotas.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Centralizará: historial médico, agenda de vacunas, recordatorios de citas y comunicación con veterinarios.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Permitirá a los dueños organizar y acceder fácilmente a la información de sus animales.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Valor agregado:</a:t>
            </a:r>
          </a:p>
          <a:p>
            <a:pPr algn="l">
              <a:lnSpc>
                <a:spcPts val="2519"/>
              </a:lnSpc>
            </a:pP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Promueve la tenencia responsable.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Aporta a la digitalización de servicios veterinarios.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Genera tranquilidad para los dueños y mejora el bienestar de las mascotas.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692547" y="4116193"/>
            <a:ext cx="6810246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Desarrollar una solución tecnológica que permita a los dueños de mascotas gestionar de forma eficiente la salud, atención y bienestar de sus animales, integrando servicios digitales en una sola plataforma.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19469" y="1574800"/>
            <a:ext cx="6062640" cy="848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Que hace el Sistema:</a:t>
            </a:r>
          </a:p>
          <a:p>
            <a:pPr algn="l">
              <a:lnSpc>
                <a:spcPts val="2520"/>
              </a:lnSpc>
            </a:pP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Pe</a:t>
            </a:r>
            <a:r>
              <a:rPr lang="en-US" sz="18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rmite registro y autenticación de usuarios.</a:t>
            </a: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Gestiona información de mascotas (ficha básica, características, historial médico).</a:t>
            </a: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Administra vacunas, controles y tratamientos en una agenda digital.</a:t>
            </a: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Envía recordatorios automáticos de citas y cuidados.</a:t>
            </a: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Incluye panel de administración básico para gestión de datos.</a:t>
            </a: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Proporciona geolocalización de veterinarias cercanas.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Qué no hace:</a:t>
            </a:r>
          </a:p>
          <a:p>
            <a:pPr algn="l">
              <a:lnSpc>
                <a:spcPts val="2520"/>
              </a:lnSpc>
            </a:pP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No reemplaza la atención veterinaria profesional.</a:t>
            </a: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No ofrece diagnósticos médicos automáticos.</a:t>
            </a: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No procesa pagos ni gestiona seguros veterinarios.</a:t>
            </a: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No integra historiales externos de clínicas (solo los que el usuario registre).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Otros Alcances o restricciones:</a:t>
            </a:r>
          </a:p>
          <a:p>
            <a:pPr algn="l">
              <a:lnSpc>
                <a:spcPts val="2520"/>
              </a:lnSpc>
            </a:pP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Escalabilidad: pensado para crecer, pero la primera versión es un prototipo funcional.</a:t>
            </a: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Dependencia de conectividad a internet para acceder a la plataforma.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7730005" y="8598216"/>
            <a:ext cx="3748348" cy="235776"/>
            <a:chOff x="0" y="0"/>
            <a:chExt cx="987219" cy="620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45800" y="8931755"/>
            <a:ext cx="3748348" cy="235776"/>
            <a:chOff x="0" y="0"/>
            <a:chExt cx="987219" cy="620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83872" y="691705"/>
            <a:ext cx="6062640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ALCANCES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037909" y="0"/>
            <a:ext cx="3106091" cy="763581"/>
          </a:xfrm>
          <a:custGeom>
            <a:avLst/>
            <a:gdLst/>
            <a:ahLst/>
            <a:cxnLst/>
            <a:rect r="r" b="b" t="t" l="l"/>
            <a:pathLst>
              <a:path h="763581" w="3106091">
                <a:moveTo>
                  <a:pt x="0" y="0"/>
                </a:moveTo>
                <a:lnTo>
                  <a:pt x="3106091" y="0"/>
                </a:lnTo>
                <a:lnTo>
                  <a:pt x="3106091" y="763581"/>
                </a:lnTo>
                <a:lnTo>
                  <a:pt x="0" y="763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2598" y="2337631"/>
            <a:ext cx="5377536" cy="1373705"/>
            <a:chOff x="0" y="0"/>
            <a:chExt cx="1416306" cy="361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6306" cy="361799"/>
            </a:xfrm>
            <a:custGeom>
              <a:avLst/>
              <a:gdLst/>
              <a:ahLst/>
              <a:cxnLst/>
              <a:rect r="r" b="b" t="t" l="l"/>
              <a:pathLst>
                <a:path h="361799" w="1416306">
                  <a:moveTo>
                    <a:pt x="0" y="0"/>
                  </a:moveTo>
                  <a:lnTo>
                    <a:pt x="1416306" y="0"/>
                  </a:lnTo>
                  <a:lnTo>
                    <a:pt x="1416306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16306" cy="390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0281" y="5959913"/>
            <a:ext cx="5377536" cy="1373705"/>
            <a:chOff x="0" y="0"/>
            <a:chExt cx="1416306" cy="3617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6306" cy="361799"/>
            </a:xfrm>
            <a:custGeom>
              <a:avLst/>
              <a:gdLst/>
              <a:ahLst/>
              <a:cxnLst/>
              <a:rect r="r" b="b" t="t" l="l"/>
              <a:pathLst>
                <a:path h="361799" w="1416306">
                  <a:moveTo>
                    <a:pt x="0" y="0"/>
                  </a:moveTo>
                  <a:lnTo>
                    <a:pt x="1416306" y="0"/>
                  </a:lnTo>
                  <a:lnTo>
                    <a:pt x="1416306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16306" cy="390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30134" y="2337631"/>
            <a:ext cx="9084604" cy="3518461"/>
            <a:chOff x="0" y="0"/>
            <a:chExt cx="2392653" cy="9266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92653" cy="926673"/>
            </a:xfrm>
            <a:custGeom>
              <a:avLst/>
              <a:gdLst/>
              <a:ahLst/>
              <a:cxnLst/>
              <a:rect r="r" b="b" t="t" l="l"/>
              <a:pathLst>
                <a:path h="926673" w="2392653">
                  <a:moveTo>
                    <a:pt x="0" y="0"/>
                  </a:moveTo>
                  <a:lnTo>
                    <a:pt x="2392653" y="0"/>
                  </a:lnTo>
                  <a:lnTo>
                    <a:pt x="2392653" y="926673"/>
                  </a:lnTo>
                  <a:lnTo>
                    <a:pt x="0" y="926673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392653" cy="955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927817" y="5959913"/>
            <a:ext cx="9084604" cy="4036253"/>
            <a:chOff x="0" y="0"/>
            <a:chExt cx="2392653" cy="106304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92653" cy="1063046"/>
            </a:xfrm>
            <a:custGeom>
              <a:avLst/>
              <a:gdLst/>
              <a:ahLst/>
              <a:cxnLst/>
              <a:rect r="r" b="b" t="t" l="l"/>
              <a:pathLst>
                <a:path h="1063046" w="2392653">
                  <a:moveTo>
                    <a:pt x="0" y="0"/>
                  </a:moveTo>
                  <a:lnTo>
                    <a:pt x="2392653" y="0"/>
                  </a:lnTo>
                  <a:lnTo>
                    <a:pt x="2392653" y="1063046"/>
                  </a:lnTo>
                  <a:lnTo>
                    <a:pt x="0" y="1063046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2392653" cy="109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148237" y="0"/>
            <a:ext cx="5139763" cy="1263525"/>
          </a:xfrm>
          <a:custGeom>
            <a:avLst/>
            <a:gdLst/>
            <a:ahLst/>
            <a:cxnLst/>
            <a:rect r="r" b="b" t="t" l="l"/>
            <a:pathLst>
              <a:path h="1263525" w="5139763">
                <a:moveTo>
                  <a:pt x="0" y="0"/>
                </a:moveTo>
                <a:lnTo>
                  <a:pt x="5139763" y="0"/>
                </a:lnTo>
                <a:lnTo>
                  <a:pt x="5139763" y="1263525"/>
                </a:lnTo>
                <a:lnTo>
                  <a:pt x="0" y="1263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50281" y="1454092"/>
            <a:ext cx="12225994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LISTA DE REQUERIMIENTOS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18864" y="2756747"/>
            <a:ext cx="4845004" cy="138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4000" b="true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Requerimientos Funcionales </a:t>
            </a:r>
          </a:p>
          <a:p>
            <a:pPr algn="l">
              <a:lnSpc>
                <a:spcPts val="356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818864" y="6234650"/>
            <a:ext cx="4845004" cy="93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b="true" sz="4000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Requerimientos No Funcionales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49512" y="2456847"/>
            <a:ext cx="8962910" cy="325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358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 sistema debe permitir el registro y autenticación de usuarios.</a:t>
            </a:r>
          </a:p>
          <a:p>
            <a:pPr algn="l">
              <a:lnSpc>
                <a:spcPts val="2358"/>
              </a:lnSpc>
            </a:pPr>
          </a:p>
          <a:p>
            <a:pPr algn="l" marL="388622" indent="-194311" lvl="1">
              <a:lnSpc>
                <a:spcPts val="2358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 sistema debe permitir el registro de mascotas con datos básicos y características.</a:t>
            </a:r>
          </a:p>
          <a:p>
            <a:pPr algn="l">
              <a:lnSpc>
                <a:spcPts val="2358"/>
              </a:lnSpc>
            </a:pPr>
          </a:p>
          <a:p>
            <a:pPr algn="l" marL="388622" indent="-194311" lvl="1">
              <a:lnSpc>
                <a:spcPts val="2358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 sistema debe gestionar un historial médico digital de cada mascota.</a:t>
            </a:r>
          </a:p>
          <a:p>
            <a:pPr algn="l">
              <a:lnSpc>
                <a:spcPts val="2358"/>
              </a:lnSpc>
            </a:pPr>
          </a:p>
          <a:p>
            <a:pPr algn="l" marL="388622" indent="-194311" lvl="1">
              <a:lnSpc>
                <a:spcPts val="2358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 sistema debe contar con una agenda médica y enviar recordatorios automáticos de vacunas, citas y controles.</a:t>
            </a:r>
          </a:p>
          <a:p>
            <a:pPr algn="l">
              <a:lnSpc>
                <a:spcPts val="2358"/>
              </a:lnSpc>
            </a:pPr>
          </a:p>
          <a:p>
            <a:pPr algn="l" marL="388622" indent="-194311" lvl="1">
              <a:lnSpc>
                <a:spcPts val="2358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 sistema debe ofrecer la geolocalización de veterinarias cercanas.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49512" y="6006524"/>
            <a:ext cx="8856344" cy="384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358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 sistema debe ser seguro, garantizando autenticación y protección de datos sensibles.</a:t>
            </a:r>
          </a:p>
          <a:p>
            <a:pPr algn="l">
              <a:lnSpc>
                <a:spcPts val="2358"/>
              </a:lnSpc>
            </a:pPr>
          </a:p>
          <a:p>
            <a:pPr algn="l" marL="388620" indent="-194310" lvl="1">
              <a:lnSpc>
                <a:spcPts val="2358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 sistema debe contar con alta disponibilidad (acceso desde cualquier lugar con conexión a internet).</a:t>
            </a:r>
          </a:p>
          <a:p>
            <a:pPr algn="l">
              <a:lnSpc>
                <a:spcPts val="2358"/>
              </a:lnSpc>
            </a:pPr>
          </a:p>
          <a:p>
            <a:pPr algn="l" marL="388620" indent="-194310" lvl="1">
              <a:lnSpc>
                <a:spcPts val="2358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 sistema debe tener interfaz amigable e intuitiva, accesible a usuarios no técnicos.</a:t>
            </a:r>
          </a:p>
          <a:p>
            <a:pPr algn="l">
              <a:lnSpc>
                <a:spcPts val="2358"/>
              </a:lnSpc>
            </a:pPr>
          </a:p>
          <a:p>
            <a:pPr algn="l" marL="388620" indent="-194310" lvl="1">
              <a:lnSpc>
                <a:spcPts val="2358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 sistema debe ser escalable, permitiendo agregar nuevas funcionalidades en el futuro.</a:t>
            </a:r>
          </a:p>
          <a:p>
            <a:pPr algn="l">
              <a:lnSpc>
                <a:spcPts val="2358"/>
              </a:lnSpc>
            </a:pPr>
          </a:p>
          <a:p>
            <a:pPr algn="l" marL="388620" indent="-194310" lvl="1">
              <a:lnSpc>
                <a:spcPts val="2358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 sistema debe ser compatible con dispositivos móviles y navegadores web.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46105" y="0"/>
            <a:ext cx="8045756" cy="10287000"/>
          </a:xfrm>
          <a:custGeom>
            <a:avLst/>
            <a:gdLst/>
            <a:ahLst/>
            <a:cxnLst/>
            <a:rect r="r" b="b" t="t" l="l"/>
            <a:pathLst>
              <a:path h="10287000" w="8045756">
                <a:moveTo>
                  <a:pt x="0" y="0"/>
                </a:moveTo>
                <a:lnTo>
                  <a:pt x="8045756" y="0"/>
                </a:lnTo>
                <a:lnTo>
                  <a:pt x="80457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023475"/>
            <a:ext cx="5139763" cy="1263525"/>
          </a:xfrm>
          <a:custGeom>
            <a:avLst/>
            <a:gdLst/>
            <a:ahLst/>
            <a:cxnLst/>
            <a:rect r="r" b="b" t="t" l="l"/>
            <a:pathLst>
              <a:path h="1263525" w="5139763">
                <a:moveTo>
                  <a:pt x="0" y="0"/>
                </a:moveTo>
                <a:lnTo>
                  <a:pt x="5139763" y="0"/>
                </a:lnTo>
                <a:lnTo>
                  <a:pt x="5139763" y="1263525"/>
                </a:lnTo>
                <a:lnTo>
                  <a:pt x="0" y="1263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9651" y="1367681"/>
            <a:ext cx="7278940" cy="203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7200" b="true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MODELO RACIONAL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06132" y="2692804"/>
            <a:ext cx="12934175" cy="6200653"/>
          </a:xfrm>
          <a:custGeom>
            <a:avLst/>
            <a:gdLst/>
            <a:ahLst/>
            <a:cxnLst/>
            <a:rect r="r" b="b" t="t" l="l"/>
            <a:pathLst>
              <a:path h="6200653" w="12934175">
                <a:moveTo>
                  <a:pt x="0" y="0"/>
                </a:moveTo>
                <a:lnTo>
                  <a:pt x="12934175" y="0"/>
                </a:lnTo>
                <a:lnTo>
                  <a:pt x="12934175" y="6200654"/>
                </a:lnTo>
                <a:lnTo>
                  <a:pt x="0" y="6200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40671" y="0"/>
            <a:ext cx="4947329" cy="1216218"/>
          </a:xfrm>
          <a:custGeom>
            <a:avLst/>
            <a:gdLst/>
            <a:ahLst/>
            <a:cxnLst/>
            <a:rect r="r" b="b" t="t" l="l"/>
            <a:pathLst>
              <a:path h="1216218" w="4947329">
                <a:moveTo>
                  <a:pt x="0" y="0"/>
                </a:moveTo>
                <a:lnTo>
                  <a:pt x="4947329" y="0"/>
                </a:lnTo>
                <a:lnTo>
                  <a:pt x="4947329" y="1216218"/>
                </a:lnTo>
                <a:lnTo>
                  <a:pt x="0" y="1216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2338" y="879224"/>
            <a:ext cx="9291139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CASO DE USO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48237" y="0"/>
            <a:ext cx="5139763" cy="1263525"/>
          </a:xfrm>
          <a:custGeom>
            <a:avLst/>
            <a:gdLst/>
            <a:ahLst/>
            <a:cxnLst/>
            <a:rect r="r" b="b" t="t" l="l"/>
            <a:pathLst>
              <a:path h="1263525" w="5139763">
                <a:moveTo>
                  <a:pt x="0" y="0"/>
                </a:moveTo>
                <a:lnTo>
                  <a:pt x="5139763" y="0"/>
                </a:lnTo>
                <a:lnTo>
                  <a:pt x="5139763" y="1263525"/>
                </a:lnTo>
                <a:lnTo>
                  <a:pt x="0" y="1263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96407" y="1806108"/>
            <a:ext cx="10252757" cy="8480892"/>
          </a:xfrm>
          <a:custGeom>
            <a:avLst/>
            <a:gdLst/>
            <a:ahLst/>
            <a:cxnLst/>
            <a:rect r="r" b="b" t="t" l="l"/>
            <a:pathLst>
              <a:path h="8480892" w="10252757">
                <a:moveTo>
                  <a:pt x="0" y="0"/>
                </a:moveTo>
                <a:lnTo>
                  <a:pt x="10252757" y="0"/>
                </a:lnTo>
                <a:lnTo>
                  <a:pt x="10252757" y="8480892"/>
                </a:lnTo>
                <a:lnTo>
                  <a:pt x="0" y="8480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2" t="-424" r="-7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281212" y="1095375"/>
            <a:ext cx="16160709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2"/>
              </a:lnSpc>
            </a:pPr>
            <a:r>
              <a:rPr lang="en-US" b="true" sz="7200" spc="-187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ACTIVIDADES PRINCIPALES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DAGx2PSY-xg</dc:identifier>
  <dcterms:modified xsi:type="dcterms:W3CDTF">2011-08-01T06:04:30Z</dcterms:modified>
  <cp:revision>1</cp:revision>
  <dc:title>DuocUC</dc:title>
</cp:coreProperties>
</file>